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2"/>
    <p:sldId id="1009" r:id="rId3"/>
    <p:sldId id="1033" r:id="rId4"/>
    <p:sldId id="1010" r:id="rId5"/>
    <p:sldId id="1035" r:id="rId6"/>
    <p:sldId id="1036" r:id="rId7"/>
    <p:sldId id="1011" r:id="rId8"/>
    <p:sldId id="1012" r:id="rId9"/>
    <p:sldId id="1013" r:id="rId10"/>
    <p:sldId id="1015" r:id="rId11"/>
    <p:sldId id="1038" r:id="rId12"/>
    <p:sldId id="1016" r:id="rId13"/>
    <p:sldId id="1018" r:id="rId14"/>
    <p:sldId id="1019" r:id="rId15"/>
    <p:sldId id="1020" r:id="rId16"/>
    <p:sldId id="1014" r:id="rId17"/>
    <p:sldId id="1017" r:id="rId18"/>
    <p:sldId id="1021" r:id="rId19"/>
    <p:sldId id="1040" r:id="rId20"/>
    <p:sldId id="1022" r:id="rId21"/>
    <p:sldId id="1024" r:id="rId22"/>
    <p:sldId id="1025" r:id="rId23"/>
    <p:sldId id="1026" r:id="rId24"/>
    <p:sldId id="1027" r:id="rId25"/>
    <p:sldId id="1023" r:id="rId26"/>
    <p:sldId id="1041" r:id="rId27"/>
    <p:sldId id="1028" r:id="rId28"/>
    <p:sldId id="1029" r:id="rId29"/>
    <p:sldId id="1030" r:id="rId30"/>
    <p:sldId id="1031" r:id="rId31"/>
    <p:sldId id="1032" r:id="rId3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E8F6FD"/>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6075603"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训练四年级上册英语外研版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333575"/>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第六单元提优测评卷</a:t>
            </a:r>
            <a:endParaRPr lang="en-US" altLang="zh-CN" sz="6000" dirty="0" smtClean="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在表格相应的位置打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9" name="内容占位符 1"/>
          <p:cNvSpPr txBox="1">
            <a:spLocks/>
          </p:cNvSpPr>
          <p:nvPr/>
        </p:nvSpPr>
        <p:spPr bwMode="auto">
          <a:xfrm>
            <a:off x="360854" y="1340768"/>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9138"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Tom wants to read some books,so he goes to the library. Lucy is not feeling well. She goes to the hospital. Lily is hungry. She goes to the supermarket. Mike likes movies. He goes to the movie museum. None of them go to the sports centre today.</a:t>
            </a:r>
            <a:endPar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75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a:graphicFrameLocks noGrp="1"/>
          </p:cNvGraphicFramePr>
          <p:nvPr>
            <p:extLst>
              <p:ext uri="{D42A27DB-BD31-4B8C-83A1-F6EECF244321}">
                <p14:modId xmlns:p14="http://schemas.microsoft.com/office/powerpoint/2010/main" val="1061173232"/>
              </p:ext>
            </p:extLst>
          </p:nvPr>
        </p:nvGraphicFramePr>
        <p:xfrm>
          <a:off x="496338" y="1172696"/>
          <a:ext cx="11206615" cy="3840480"/>
        </p:xfrm>
        <a:graphic>
          <a:graphicData uri="http://schemas.openxmlformats.org/drawingml/2006/table">
            <a:tbl>
              <a:tblPr firstRow="1" firstCol="1" bandRow="1"/>
              <a:tblGrid>
                <a:gridCol w="1461342">
                  <a:extLst>
                    <a:ext uri="{9D8B030D-6E8A-4147-A177-3AD203B41FA5}">
                      <a16:colId xmlns:a16="http://schemas.microsoft.com/office/drawing/2014/main" val="274870614"/>
                    </a:ext>
                  </a:extLst>
                </a:gridCol>
                <a:gridCol w="1949951">
                  <a:extLst>
                    <a:ext uri="{9D8B030D-6E8A-4147-A177-3AD203B41FA5}">
                      <a16:colId xmlns:a16="http://schemas.microsoft.com/office/drawing/2014/main" val="2675818515"/>
                    </a:ext>
                  </a:extLst>
                </a:gridCol>
                <a:gridCol w="1949951">
                  <a:extLst>
                    <a:ext uri="{9D8B030D-6E8A-4147-A177-3AD203B41FA5}">
                      <a16:colId xmlns:a16="http://schemas.microsoft.com/office/drawing/2014/main" val="99598233"/>
                    </a:ext>
                  </a:extLst>
                </a:gridCol>
                <a:gridCol w="1949951">
                  <a:extLst>
                    <a:ext uri="{9D8B030D-6E8A-4147-A177-3AD203B41FA5}">
                      <a16:colId xmlns:a16="http://schemas.microsoft.com/office/drawing/2014/main" val="855081982"/>
                    </a:ext>
                  </a:extLst>
                </a:gridCol>
                <a:gridCol w="1949951">
                  <a:extLst>
                    <a:ext uri="{9D8B030D-6E8A-4147-A177-3AD203B41FA5}">
                      <a16:colId xmlns:a16="http://schemas.microsoft.com/office/drawing/2014/main" val="3076451765"/>
                    </a:ext>
                  </a:extLst>
                </a:gridCol>
                <a:gridCol w="1945469">
                  <a:extLst>
                    <a:ext uri="{9D8B030D-6E8A-4147-A177-3AD203B41FA5}">
                      <a16:colId xmlns:a16="http://schemas.microsoft.com/office/drawing/2014/main" val="225631484"/>
                    </a:ext>
                  </a:extLst>
                </a:gridCol>
              </a:tblGrid>
              <a:tr h="0">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endPar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endPar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endPar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endPar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endPar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0868844"/>
                  </a:ext>
                </a:extLst>
              </a:tr>
              <a:tr h="0">
                <a:tc>
                  <a:txBody>
                    <a:bodyPr/>
                    <a:lstStyle/>
                    <a:p>
                      <a:pPr algn="ctr" hangingPunct="0">
                        <a:lnSpc>
                          <a:spcPct val="150000"/>
                        </a:lnSpc>
                        <a:spcAft>
                          <a:spcPts val="0"/>
                        </a:spcAf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Tom</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560353"/>
                  </a:ext>
                </a:extLst>
              </a:tr>
              <a:tr h="0">
                <a:tc>
                  <a:txBody>
                    <a:bodyPr/>
                    <a:lstStyle/>
                    <a:p>
                      <a:pPr algn="ctr"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Lucy</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9034319"/>
                  </a:ext>
                </a:extLst>
              </a:tr>
              <a:tr h="0">
                <a:tc>
                  <a:txBody>
                    <a:bodyPr/>
                    <a:lstStyle/>
                    <a:p>
                      <a:pPr algn="ctr"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Lily</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4990429"/>
                  </a:ext>
                </a:extLst>
              </a:tr>
              <a:tr h="0">
                <a:tc>
                  <a:txBody>
                    <a:bodyPr/>
                    <a:lstStyle/>
                    <a:p>
                      <a:pPr algn="ctr"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Mike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8282280"/>
                  </a:ext>
                </a:extLst>
              </a:tr>
            </a:tbl>
          </a:graphicData>
        </a:graphic>
      </p:graphicFrame>
      <p:pic>
        <p:nvPicPr>
          <p:cNvPr id="8" name="qtf46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7286" y="1277198"/>
            <a:ext cx="1169410" cy="1008112"/>
          </a:xfrm>
          <a:prstGeom prst="rect">
            <a:avLst/>
          </a:prstGeom>
          <a:noFill/>
          <a:extLst>
            <a:ext uri="{909E8E84-426E-40DD-AFC4-6F175D3DCCD1}">
              <a14:hiddenFill xmlns:a14="http://schemas.microsoft.com/office/drawing/2010/main">
                <a:solidFill>
                  <a:srgbClr val="FFFFFF"/>
                </a:solidFill>
              </a14:hiddenFill>
            </a:ext>
          </a:extLst>
        </p:spPr>
      </p:pic>
      <p:pic>
        <p:nvPicPr>
          <p:cNvPr id="9" name="qtf46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6364" y="1282129"/>
            <a:ext cx="1438240"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0" name="qtf46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3474" y="1277198"/>
            <a:ext cx="1209734"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1" name="qtf47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55446" y="1320358"/>
            <a:ext cx="1169410" cy="1008112"/>
          </a:xfrm>
          <a:prstGeom prst="rect">
            <a:avLst/>
          </a:prstGeom>
          <a:noFill/>
          <a:extLst>
            <a:ext uri="{909E8E84-426E-40DD-AFC4-6F175D3DCCD1}">
              <a14:hiddenFill xmlns:a14="http://schemas.microsoft.com/office/drawing/2010/main">
                <a:solidFill>
                  <a:srgbClr val="FFFFFF"/>
                </a:solidFill>
              </a14:hiddenFill>
            </a:ext>
          </a:extLst>
        </p:spPr>
      </p:pic>
      <p:pic>
        <p:nvPicPr>
          <p:cNvPr id="12" name="qtf47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280548" y="1298956"/>
            <a:ext cx="1008112" cy="1008112"/>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2629944" y="2514214"/>
            <a:ext cx="545342" cy="523220"/>
          </a:xfrm>
          <a:prstGeom prst="rect">
            <a:avLst/>
          </a:prstGeom>
        </p:spPr>
        <p:txBody>
          <a:bodyPr wrap="none">
            <a:spAutoFit/>
          </a:bodyPr>
          <a:lstStyle/>
          <a:p>
            <a:r>
              <a:rPr lang="en-US" altLang="zh-CN" dirty="0">
                <a:latin typeface="宋体" panose="02010600030101010101" pitchFamily="2" charset="-122"/>
                <a:cs typeface="Times New Roman" panose="02020603050405020304" pitchFamily="18" charset="0"/>
              </a:rPr>
              <a:t>√</a:t>
            </a:r>
            <a:endParaRPr lang="zh-CN" altLang="en-US" dirty="0"/>
          </a:p>
        </p:txBody>
      </p:sp>
      <p:sp>
        <p:nvSpPr>
          <p:cNvPr id="14" name="矩形 13"/>
          <p:cNvSpPr/>
          <p:nvPr/>
        </p:nvSpPr>
        <p:spPr>
          <a:xfrm>
            <a:off x="4591916" y="3144530"/>
            <a:ext cx="545342" cy="523220"/>
          </a:xfrm>
          <a:prstGeom prst="rect">
            <a:avLst/>
          </a:prstGeom>
        </p:spPr>
        <p:txBody>
          <a:bodyPr wrap="none">
            <a:spAutoFit/>
          </a:bodyPr>
          <a:lstStyle/>
          <a:p>
            <a:r>
              <a:rPr lang="en-US" altLang="zh-CN" dirty="0">
                <a:latin typeface="宋体" panose="02010600030101010101" pitchFamily="2" charset="-122"/>
                <a:cs typeface="Times New Roman" panose="02020603050405020304" pitchFamily="18" charset="0"/>
              </a:rPr>
              <a:t>√</a:t>
            </a:r>
            <a:endParaRPr lang="zh-CN" altLang="en-US" dirty="0"/>
          </a:p>
        </p:txBody>
      </p:sp>
      <p:sp>
        <p:nvSpPr>
          <p:cNvPr id="15" name="矩形 14"/>
          <p:cNvSpPr/>
          <p:nvPr/>
        </p:nvSpPr>
        <p:spPr>
          <a:xfrm>
            <a:off x="6527254" y="3783724"/>
            <a:ext cx="545342" cy="523220"/>
          </a:xfrm>
          <a:prstGeom prst="rect">
            <a:avLst/>
          </a:prstGeom>
        </p:spPr>
        <p:txBody>
          <a:bodyPr wrap="none">
            <a:spAutoFit/>
          </a:bodyPr>
          <a:lstStyle/>
          <a:p>
            <a:r>
              <a:rPr lang="en-US" altLang="zh-CN" dirty="0">
                <a:latin typeface="宋体" panose="02010600030101010101" pitchFamily="2" charset="-122"/>
                <a:cs typeface="Times New Roman" panose="02020603050405020304" pitchFamily="18" charset="0"/>
              </a:rPr>
              <a:t>√</a:t>
            </a:r>
            <a:endParaRPr lang="zh-CN" altLang="en-US" dirty="0"/>
          </a:p>
        </p:txBody>
      </p:sp>
      <p:sp>
        <p:nvSpPr>
          <p:cNvPr id="16" name="矩形 15"/>
          <p:cNvSpPr/>
          <p:nvPr/>
        </p:nvSpPr>
        <p:spPr>
          <a:xfrm>
            <a:off x="8567480" y="4454444"/>
            <a:ext cx="545342" cy="523220"/>
          </a:xfrm>
          <a:prstGeom prst="rect">
            <a:avLst/>
          </a:prstGeom>
        </p:spPr>
        <p:txBody>
          <a:bodyPr wrap="none">
            <a:spAutoFit/>
          </a:bodyPr>
          <a:lstStyle/>
          <a:p>
            <a:r>
              <a:rPr lang="en-US" altLang="zh-CN" dirty="0">
                <a:latin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34013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 name="内容占位符 1"/>
          <p:cNvSpPr txBox="1">
            <a:spLocks/>
          </p:cNvSpPr>
          <p:nvPr/>
        </p:nvSpPr>
        <p:spPr bwMode="auto">
          <a:xfrm>
            <a:off x="360854" y="3870893"/>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9138" eaLnBrk="1" hangingPunct="0">
              <a:spcAft>
                <a:spcPts val="0"/>
              </a:spcAft>
            </a:pP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Yanyan</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can’t see. She is 11 now. She wants to go to school on her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own</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Her mum tells her to go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straight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on,walk</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50 </a:t>
            </a:r>
            <a:r>
              <a:rPr lang="en-US" altLang="zh-CN" b="1" u="sng" dirty="0" err="1"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steps</a:t>
            </a: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,cross</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 road and turn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 school is on her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right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Yanyan</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tries and she finally makes it by herself. She is a brave girl.</a:t>
            </a:r>
          </a:p>
        </p:txBody>
      </p:sp>
      <p:sp>
        <p:nvSpPr>
          <p:cNvPr id="4" name="内容占位符 1"/>
          <p:cNvSpPr txBox="1">
            <a:spLocks/>
          </p:cNvSpPr>
          <p:nvPr/>
        </p:nvSpPr>
        <p:spPr bwMode="auto">
          <a:xfrm>
            <a:off x="360854" y="1323151"/>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1200" eaLnBrk="1" hangingPunct="0">
              <a:spcAft>
                <a:spcPts val="0"/>
              </a:spcAf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Yanyan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11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wants to go to school on her 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mum tells her to go 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on,walk</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50 3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cross the road and turn 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school is on her 5</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Yanyan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tries and she finally makes it by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brave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勇敢</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girl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5" name="矩形 4"/>
          <p:cNvSpPr/>
          <p:nvPr/>
        </p:nvSpPr>
        <p:spPr>
          <a:xfrm>
            <a:off x="1054646" y="2086260"/>
            <a:ext cx="824265" cy="523220"/>
          </a:xfrm>
          <a:prstGeom prst="rect">
            <a:avLst/>
          </a:prstGeom>
        </p:spPr>
        <p:txBody>
          <a:bodyPr wrap="none">
            <a:spAutoFit/>
          </a:bodyPr>
          <a:lstStyle/>
          <a:p>
            <a:r>
              <a:rPr lang="en-US" altLang="zh-CN" dirty="0"/>
              <a:t>own</a:t>
            </a:r>
            <a:endParaRPr lang="zh-CN" altLang="en-US" dirty="0"/>
          </a:p>
        </p:txBody>
      </p:sp>
      <p:sp>
        <p:nvSpPr>
          <p:cNvPr id="6" name="矩形 5"/>
          <p:cNvSpPr/>
          <p:nvPr/>
        </p:nvSpPr>
        <p:spPr>
          <a:xfrm>
            <a:off x="6369280" y="2006172"/>
            <a:ext cx="1382110" cy="523220"/>
          </a:xfrm>
          <a:prstGeom prst="rect">
            <a:avLst/>
          </a:prstGeom>
        </p:spPr>
        <p:txBody>
          <a:bodyPr wrap="none">
            <a:spAutoFit/>
          </a:bodyPr>
          <a:lstStyle/>
          <a:p>
            <a:r>
              <a:rPr lang="en-US" altLang="zh-CN" dirty="0"/>
              <a:t>straight</a:t>
            </a:r>
            <a:endParaRPr lang="zh-CN" altLang="en-US" dirty="0"/>
          </a:p>
        </p:txBody>
      </p:sp>
      <p:sp>
        <p:nvSpPr>
          <p:cNvPr id="7" name="矩形 6"/>
          <p:cNvSpPr/>
          <p:nvPr/>
        </p:nvSpPr>
        <p:spPr>
          <a:xfrm>
            <a:off x="10127654" y="1997294"/>
            <a:ext cx="942887" cy="523220"/>
          </a:xfrm>
          <a:prstGeom prst="rect">
            <a:avLst/>
          </a:prstGeom>
        </p:spPr>
        <p:txBody>
          <a:bodyPr wrap="none">
            <a:spAutoFit/>
          </a:bodyPr>
          <a:lstStyle/>
          <a:p>
            <a:r>
              <a:rPr lang="en-US" altLang="zh-CN" dirty="0"/>
              <a:t>steps</a:t>
            </a:r>
            <a:endParaRPr lang="zh-CN" altLang="en-US" dirty="0"/>
          </a:p>
        </p:txBody>
      </p:sp>
      <p:sp>
        <p:nvSpPr>
          <p:cNvPr id="8" name="矩形 7"/>
          <p:cNvSpPr/>
          <p:nvPr/>
        </p:nvSpPr>
        <p:spPr>
          <a:xfrm>
            <a:off x="4493658" y="2717798"/>
            <a:ext cx="683200" cy="523220"/>
          </a:xfrm>
          <a:prstGeom prst="rect">
            <a:avLst/>
          </a:prstGeom>
        </p:spPr>
        <p:txBody>
          <a:bodyPr wrap="none">
            <a:spAutoFit/>
          </a:bodyPr>
          <a:lstStyle/>
          <a:p>
            <a:r>
              <a:rPr lang="en-US" altLang="zh-CN" dirty="0"/>
              <a:t>left</a:t>
            </a:r>
            <a:endParaRPr lang="zh-CN" altLang="en-US" dirty="0"/>
          </a:p>
        </p:txBody>
      </p:sp>
      <p:sp>
        <p:nvSpPr>
          <p:cNvPr id="9" name="矩形 8"/>
          <p:cNvSpPr/>
          <p:nvPr/>
        </p:nvSpPr>
        <p:spPr>
          <a:xfrm>
            <a:off x="9309662" y="2628034"/>
            <a:ext cx="942887" cy="523220"/>
          </a:xfrm>
          <a:prstGeom prst="rect">
            <a:avLst/>
          </a:prstGeom>
        </p:spPr>
        <p:txBody>
          <a:bodyPr wrap="none">
            <a:spAutoFit/>
          </a:bodyPr>
          <a:lstStyle/>
          <a:p>
            <a:r>
              <a:rPr lang="en-US" altLang="zh-CN" dirty="0"/>
              <a:t>right</a:t>
            </a:r>
            <a:endParaRPr lang="zh-CN" altLang="en-US" dirty="0"/>
          </a:p>
        </p:txBody>
      </p:sp>
    </p:spTree>
    <p:extLst>
      <p:ext uri="{BB962C8B-B14F-4D97-AF65-F5344CB8AC3E}">
        <p14:creationId xmlns:p14="http://schemas.microsoft.com/office/powerpoint/2010/main" val="160854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tabLst>
                <a:tab pos="1793875" algn="l"/>
                <a:tab pos="5291138" algn="l"/>
                <a:tab pos="8158163"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91138" algn="l"/>
                <a:tab pos="8158163"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六、找出画线部分与例词读音相同的一项。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91138" algn="l"/>
                <a:tab pos="8158163"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seum</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91138" algn="l"/>
                <a:tab pos="8158163"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1793875" algn="l"/>
                <a:tab pos="5291138" algn="l"/>
                <a:tab pos="8158163"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91138" algn="l"/>
                <a:tab pos="8158163"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2123978"/>
            <a:ext cx="423514" cy="523220"/>
          </a:xfrm>
          <a:prstGeom prst="rect">
            <a:avLst/>
          </a:prstGeom>
        </p:spPr>
        <p:txBody>
          <a:bodyPr wrap="none">
            <a:spAutoFit/>
          </a:bodyPr>
          <a:lstStyle/>
          <a:p>
            <a:r>
              <a:rPr lang="en-US" altLang="zh-CN" dirty="0"/>
              <a:t>B</a:t>
            </a:r>
            <a:endParaRPr lang="zh-CN" altLang="en-US" dirty="0"/>
          </a:p>
        </p:txBody>
      </p:sp>
      <p:sp>
        <p:nvSpPr>
          <p:cNvPr id="4" name="矩形 3"/>
          <p:cNvSpPr/>
          <p:nvPr/>
        </p:nvSpPr>
        <p:spPr>
          <a:xfrm>
            <a:off x="982638" y="3420208"/>
            <a:ext cx="444352" cy="523220"/>
          </a:xfrm>
          <a:prstGeom prst="rect">
            <a:avLst/>
          </a:prstGeom>
        </p:spPr>
        <p:txBody>
          <a:bodyPr wrap="none">
            <a:spAutoFit/>
          </a:bodyPr>
          <a:lstStyle/>
          <a:p>
            <a:r>
              <a:rPr lang="en-US" altLang="zh-CN" dirty="0"/>
              <a:t>C</a:t>
            </a:r>
            <a:endParaRPr lang="zh-CN" altLang="en-US" dirty="0"/>
          </a:p>
        </p:txBody>
      </p:sp>
      <p:sp>
        <p:nvSpPr>
          <p:cNvPr id="5" name="内容占位符 1"/>
          <p:cNvSpPr txBox="1">
            <a:spLocks/>
          </p:cNvSpPr>
          <p:nvPr/>
        </p:nvSpPr>
        <p:spPr bwMode="auto">
          <a:xfrm>
            <a:off x="352242" y="4598884"/>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09738" algn="l"/>
                <a:tab pos="5468938" algn="l"/>
                <a:tab pos="89662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1709738" algn="l"/>
                <a:tab pos="5291138" algn="l"/>
                <a:tab pos="8158163"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82638" y="4716438"/>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3887254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3432"/>
            <a:ext cx="11485848" cy="2677656"/>
          </a:xfrm>
        </p:spPr>
        <p:txBody>
          <a:bodyPr/>
          <a:lstStyle/>
          <a:p>
            <a:pPr hangingPunct="0">
              <a:spcAft>
                <a:spcPts val="0"/>
              </a:spcAft>
              <a:tabLst>
                <a:tab pos="1709738" algn="l"/>
                <a:tab pos="5468938" algn="l"/>
                <a:tab pos="89662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9738" algn="l"/>
                <a:tab pos="5468938" algn="l"/>
                <a:tab pos="89662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9738" algn="l"/>
                <a:tab pos="5468938" algn="l"/>
                <a:tab pos="89662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9738" algn="l"/>
                <a:tab pos="5468938" algn="l"/>
                <a:tab pos="89662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tee</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t>
            </a:r>
            <a:endPar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1660234"/>
            <a:ext cx="423514" cy="523220"/>
          </a:xfrm>
          <a:prstGeom prst="rect">
            <a:avLst/>
          </a:prstGeom>
        </p:spPr>
        <p:txBody>
          <a:bodyPr wrap="none">
            <a:spAutoFit/>
          </a:bodyPr>
          <a:lstStyle/>
          <a:p>
            <a:r>
              <a:rPr lang="en-US" altLang="zh-CN" dirty="0"/>
              <a:t>B</a:t>
            </a:r>
            <a:endParaRPr lang="zh-CN" altLang="en-US" dirty="0"/>
          </a:p>
        </p:txBody>
      </p:sp>
      <p:sp>
        <p:nvSpPr>
          <p:cNvPr id="4" name="矩形 3"/>
          <p:cNvSpPr/>
          <p:nvPr/>
        </p:nvSpPr>
        <p:spPr>
          <a:xfrm>
            <a:off x="950156" y="2931783"/>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1621237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062944" cy="3970318"/>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七、根据中文提示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在字母阵中圈出对应的单词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并抄写。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图书馆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学校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右边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笔直</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电影院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p:txBody>
      </p:sp>
      <p:pic>
        <p:nvPicPr>
          <p:cNvPr id="4" name="图片 3"/>
          <p:cNvPicPr>
            <a:picLocks noChangeAspect="1"/>
          </p:cNvPicPr>
          <p:nvPr/>
        </p:nvPicPr>
        <p:blipFill>
          <a:blip r:embed="rId2"/>
          <a:stretch>
            <a:fillRect/>
          </a:stretch>
        </p:blipFill>
        <p:spPr>
          <a:xfrm>
            <a:off x="5663158" y="1556792"/>
            <a:ext cx="5040560" cy="4577154"/>
          </a:xfrm>
          <a:prstGeom prst="rect">
            <a:avLst/>
          </a:prstGeom>
        </p:spPr>
      </p:pic>
      <p:sp>
        <p:nvSpPr>
          <p:cNvPr id="5" name="圆角矩形 4"/>
          <p:cNvSpPr/>
          <p:nvPr/>
        </p:nvSpPr>
        <p:spPr bwMode="auto">
          <a:xfrm>
            <a:off x="7236997" y="1616941"/>
            <a:ext cx="3388279" cy="491279"/>
          </a:xfrm>
          <a:prstGeom prst="roundRect">
            <a:avLst/>
          </a:prstGeom>
          <a:noFill/>
          <a:ln w="19050" algn="ctr">
            <a:solidFill>
              <a:srgbClr val="FF00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矩形 6"/>
          <p:cNvSpPr/>
          <p:nvPr/>
        </p:nvSpPr>
        <p:spPr>
          <a:xfrm>
            <a:off x="2061965" y="1439410"/>
            <a:ext cx="1260281" cy="523220"/>
          </a:xfrm>
          <a:prstGeom prst="rect">
            <a:avLst/>
          </a:prstGeom>
        </p:spPr>
        <p:txBody>
          <a:bodyPr wrap="none">
            <a:spAutoFit/>
          </a:bodyPr>
          <a:lstStyle/>
          <a:p>
            <a:r>
              <a:rPr lang="en-US" altLang="zh-CN" dirty="0"/>
              <a:t>library</a:t>
            </a:r>
            <a:endParaRPr lang="zh-CN" altLang="en-US" dirty="0"/>
          </a:p>
        </p:txBody>
      </p:sp>
      <p:sp>
        <p:nvSpPr>
          <p:cNvPr id="8" name="矩形 7"/>
          <p:cNvSpPr/>
          <p:nvPr/>
        </p:nvSpPr>
        <p:spPr>
          <a:xfrm>
            <a:off x="2061965" y="2150612"/>
            <a:ext cx="1141659" cy="523220"/>
          </a:xfrm>
          <a:prstGeom prst="rect">
            <a:avLst/>
          </a:prstGeom>
        </p:spPr>
        <p:txBody>
          <a:bodyPr wrap="none">
            <a:spAutoFit/>
          </a:bodyPr>
          <a:lstStyle/>
          <a:p>
            <a:r>
              <a:rPr lang="en-US" altLang="zh-CN" dirty="0"/>
              <a:t>school</a:t>
            </a:r>
            <a:endParaRPr lang="zh-CN" altLang="en-US" dirty="0"/>
          </a:p>
        </p:txBody>
      </p:sp>
      <p:sp>
        <p:nvSpPr>
          <p:cNvPr id="9" name="矩形 8"/>
          <p:cNvSpPr/>
          <p:nvPr/>
        </p:nvSpPr>
        <p:spPr>
          <a:xfrm>
            <a:off x="2061965" y="2695689"/>
            <a:ext cx="942887" cy="523220"/>
          </a:xfrm>
          <a:prstGeom prst="rect">
            <a:avLst/>
          </a:prstGeom>
        </p:spPr>
        <p:txBody>
          <a:bodyPr wrap="none">
            <a:spAutoFit/>
          </a:bodyPr>
          <a:lstStyle/>
          <a:p>
            <a:r>
              <a:rPr lang="en-US" altLang="zh-CN" dirty="0"/>
              <a:t>right</a:t>
            </a:r>
            <a:endParaRPr lang="zh-CN" altLang="en-US" dirty="0"/>
          </a:p>
        </p:txBody>
      </p:sp>
      <p:sp>
        <p:nvSpPr>
          <p:cNvPr id="10" name="矩形 9"/>
          <p:cNvSpPr/>
          <p:nvPr/>
        </p:nvSpPr>
        <p:spPr>
          <a:xfrm>
            <a:off x="2061965" y="3348114"/>
            <a:ext cx="1382110" cy="523220"/>
          </a:xfrm>
          <a:prstGeom prst="rect">
            <a:avLst/>
          </a:prstGeom>
        </p:spPr>
        <p:txBody>
          <a:bodyPr wrap="none">
            <a:spAutoFit/>
          </a:bodyPr>
          <a:lstStyle/>
          <a:p>
            <a:r>
              <a:rPr lang="en-US" altLang="zh-CN" dirty="0"/>
              <a:t>straight</a:t>
            </a:r>
            <a:endParaRPr lang="zh-CN" altLang="en-US" dirty="0"/>
          </a:p>
        </p:txBody>
      </p:sp>
      <p:sp>
        <p:nvSpPr>
          <p:cNvPr id="11" name="矩形 10"/>
          <p:cNvSpPr/>
          <p:nvPr/>
        </p:nvSpPr>
        <p:spPr>
          <a:xfrm>
            <a:off x="2061965" y="4077072"/>
            <a:ext cx="1281120" cy="523220"/>
          </a:xfrm>
          <a:prstGeom prst="rect">
            <a:avLst/>
          </a:prstGeom>
        </p:spPr>
        <p:txBody>
          <a:bodyPr wrap="none">
            <a:spAutoFit/>
          </a:bodyPr>
          <a:lstStyle/>
          <a:p>
            <a:r>
              <a:rPr lang="en-US" altLang="zh-CN" dirty="0"/>
              <a:t>cinema</a:t>
            </a:r>
            <a:endParaRPr lang="zh-CN" altLang="en-US" dirty="0"/>
          </a:p>
        </p:txBody>
      </p:sp>
      <p:sp>
        <p:nvSpPr>
          <p:cNvPr id="12" name="圆角矩形 11"/>
          <p:cNvSpPr/>
          <p:nvPr/>
        </p:nvSpPr>
        <p:spPr bwMode="auto">
          <a:xfrm>
            <a:off x="7201960" y="2600183"/>
            <a:ext cx="2972501" cy="491279"/>
          </a:xfrm>
          <a:prstGeom prst="roundRect">
            <a:avLst/>
          </a:prstGeom>
          <a:noFill/>
          <a:ln w="19050" algn="ctr">
            <a:solidFill>
              <a:srgbClr val="FF00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4" name="圆角矩形 13"/>
          <p:cNvSpPr/>
          <p:nvPr/>
        </p:nvSpPr>
        <p:spPr bwMode="auto">
          <a:xfrm>
            <a:off x="6726059" y="3599060"/>
            <a:ext cx="2456613" cy="491279"/>
          </a:xfrm>
          <a:prstGeom prst="roundRect">
            <a:avLst/>
          </a:prstGeom>
          <a:noFill/>
          <a:ln w="19050" algn="ctr">
            <a:solidFill>
              <a:srgbClr val="FF00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5" name="圆角矩形 14"/>
          <p:cNvSpPr/>
          <p:nvPr/>
        </p:nvSpPr>
        <p:spPr bwMode="auto">
          <a:xfrm>
            <a:off x="6712457" y="4090463"/>
            <a:ext cx="3937009" cy="491279"/>
          </a:xfrm>
          <a:prstGeom prst="roundRect">
            <a:avLst/>
          </a:prstGeom>
          <a:noFill/>
          <a:ln w="19050" algn="ctr">
            <a:solidFill>
              <a:srgbClr val="FF00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16" name="圆角矩形 15"/>
          <p:cNvSpPr/>
          <p:nvPr/>
        </p:nvSpPr>
        <p:spPr bwMode="auto">
          <a:xfrm>
            <a:off x="6239222" y="3113350"/>
            <a:ext cx="483645" cy="2916250"/>
          </a:xfrm>
          <a:prstGeom prst="roundRect">
            <a:avLst/>
          </a:prstGeom>
          <a:noFill/>
          <a:ln w="19050" algn="ctr">
            <a:solidFill>
              <a:srgbClr val="FF00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416525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p:bldP spid="10" grpId="0"/>
      <p:bldP spid="11" grpId="0"/>
      <p:bldP spid="12"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704975" algn="l"/>
                <a:tab pos="5645150" algn="l"/>
                <a:tab pos="924242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八、单项选择。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24242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I get to the cinema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2424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straight on and turn left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2424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24242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1511418"/>
            <a:ext cx="423514" cy="523220"/>
          </a:xfrm>
          <a:prstGeom prst="rect">
            <a:avLst/>
          </a:prstGeom>
        </p:spPr>
        <p:txBody>
          <a:bodyPr wrap="none">
            <a:spAutoFit/>
          </a:bodyPr>
          <a:lstStyle/>
          <a:p>
            <a:r>
              <a:rPr lang="en-US" altLang="zh-CN" dirty="0"/>
              <a:t>B</a:t>
            </a:r>
            <a:endParaRPr lang="zh-CN" altLang="en-US" dirty="0"/>
          </a:p>
        </p:txBody>
      </p:sp>
      <p:sp>
        <p:nvSpPr>
          <p:cNvPr id="4" name="内容占位符 2"/>
          <p:cNvSpPr txBox="1">
            <a:spLocks/>
          </p:cNvSpPr>
          <p:nvPr/>
        </p:nvSpPr>
        <p:spPr bwMode="auto">
          <a:xfrm>
            <a:off x="360854" y="3351700"/>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本题考查疑问词辨析。答语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“Go straight on and turn left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直走然后左转</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是在回答去电影院的方式。所以用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怎样</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）询问方式，故</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290258"/>
            <a:ext cx="11485848" cy="1303177"/>
          </a:xfrm>
        </p:spPr>
        <p:txBody>
          <a:bodyPr/>
          <a:lstStyle/>
          <a:p>
            <a:pPr hangingPunct="0">
              <a:spcAft>
                <a:spcPts val="0"/>
              </a:spcAft>
              <a:tabLst>
                <a:tab pos="1704975" algn="l"/>
                <a:tab pos="5645150" algn="l"/>
                <a:tab pos="924242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library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right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2424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532978"/>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本题考查介词的用法。</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里面</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上面</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小地点</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your right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是固定短语，意为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在你的右边</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91516" y="1415914"/>
            <a:ext cx="423514" cy="523220"/>
          </a:xfrm>
          <a:prstGeom prst="rect">
            <a:avLst/>
          </a:prstGeom>
        </p:spPr>
        <p:txBody>
          <a:bodyPr wrap="none">
            <a:spAutoFit/>
          </a:bodyPr>
          <a:lstStyle/>
          <a:p>
            <a:r>
              <a:rPr lang="en-US" altLang="zh-CN" dirty="0">
                <a:cs typeface="Times New Roman" panose="02020603050405020304" pitchFamily="18" charset="0"/>
              </a:rPr>
              <a:t>B</a:t>
            </a:r>
            <a:endParaRPr lang="zh-CN" altLang="en-US" dirty="0"/>
          </a:p>
        </p:txBody>
      </p:sp>
    </p:spTree>
    <p:extLst>
      <p:ext uri="{BB962C8B-B14F-4D97-AF65-F5344CB8AC3E}">
        <p14:creationId xmlns:p14="http://schemas.microsoft.com/office/powerpoint/2010/main" val="3737896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6672"/>
            <a:ext cx="11485848" cy="1384995"/>
          </a:xfrm>
        </p:spPr>
        <p:txBody>
          <a:bodyPr/>
          <a:lstStyle/>
          <a:p>
            <a:pPr hangingPunct="0">
              <a:spcAft>
                <a:spcPts val="0"/>
              </a:spcAft>
              <a:tabLst>
                <a:tab pos="1793875" algn="l"/>
                <a:tab pos="5202238" algn="l"/>
                <a:tab pos="90551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buy some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to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02238" algn="l"/>
                <a:tab pos="90551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supermarket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museum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596108"/>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本题考查名词词义辨析。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hospital</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医院</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,supermarket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超市</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,museum</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博物馆</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。根据前一句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want to buy some food.”</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可知，应该去超市，故选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82638" y="1391536"/>
            <a:ext cx="444352" cy="523220"/>
          </a:xfrm>
          <a:prstGeom prst="rect">
            <a:avLst/>
          </a:prstGeom>
        </p:spPr>
        <p:txBody>
          <a:bodyPr wrap="none">
            <a:spAutoFit/>
          </a:bodyPr>
          <a:lstStyle/>
          <a:p>
            <a:r>
              <a:rPr lang="en-US" altLang="zh-CN" dirty="0">
                <a:cs typeface="Times New Roman" panose="02020603050405020304" pitchFamily="18" charset="0"/>
              </a:rPr>
              <a:t>A</a:t>
            </a:r>
            <a:endParaRPr lang="zh-CN" altLang="en-US" dirty="0"/>
          </a:p>
        </p:txBody>
      </p:sp>
    </p:spTree>
    <p:extLst>
      <p:ext uri="{BB962C8B-B14F-4D97-AF65-F5344CB8AC3E}">
        <p14:creationId xmlns:p14="http://schemas.microsoft.com/office/powerpoint/2010/main" val="257316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793875" algn="l"/>
                <a:tab pos="5202238" algn="l"/>
                <a:tab pos="90551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wash my bag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02238" algn="l"/>
                <a:tab pos="90551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own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home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02238" algn="l"/>
                <a:tab pos="905510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02238" algn="l"/>
                <a:tab pos="9055100" algn="l"/>
              </a:tabLs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02238" algn="l"/>
                <a:tab pos="90551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you’ll see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02238" algn="l"/>
                <a:tab pos="90551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left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right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straight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p>
        </p:txBody>
      </p:sp>
      <p:sp>
        <p:nvSpPr>
          <p:cNvPr id="3" name="内容占位符 1"/>
          <p:cNvSpPr txBox="1">
            <a:spLocks/>
          </p:cNvSpPr>
          <p:nvPr/>
        </p:nvSpPr>
        <p:spPr bwMode="auto">
          <a:xfrm>
            <a:off x="360854" y="1997718"/>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本题考查介词短语辨析。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my own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靠我自己</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不与</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today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搭配。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home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之间不用冠词。</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1516" y="848699"/>
            <a:ext cx="423514" cy="523220"/>
          </a:xfrm>
          <a:prstGeom prst="rect">
            <a:avLst/>
          </a:prstGeom>
        </p:spPr>
        <p:txBody>
          <a:bodyPr wrap="none">
            <a:spAutoFit/>
          </a:bodyPr>
          <a:lstStyle/>
          <a:p>
            <a:r>
              <a:rPr lang="en-US" altLang="zh-CN" dirty="0"/>
              <a:t>B</a:t>
            </a:r>
            <a:endParaRPr lang="zh-CN" altLang="en-US" dirty="0"/>
          </a:p>
        </p:txBody>
      </p:sp>
      <p:sp>
        <p:nvSpPr>
          <p:cNvPr id="5" name="内容占位符 2"/>
          <p:cNvSpPr txBox="1">
            <a:spLocks/>
          </p:cNvSpPr>
          <p:nvPr/>
        </p:nvSpPr>
        <p:spPr bwMode="auto">
          <a:xfrm>
            <a:off x="360854" y="4575836"/>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本题考查短语搭配。</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turn left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向左转</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,turn right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向右转</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均存在错误。</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go straight 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直走</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。结合语境，这里表达直走就会看到体育中心，故选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91516" y="3415145"/>
            <a:ext cx="444352" cy="523220"/>
          </a:xfrm>
          <a:prstGeom prst="rect">
            <a:avLst/>
          </a:prstGeom>
        </p:spPr>
        <p:txBody>
          <a:bodyPr wrap="none">
            <a:spAutoFit/>
          </a:bodyPr>
          <a:lstStyle/>
          <a:p>
            <a:r>
              <a:rPr lang="en-US" altLang="zh-CN" dirty="0">
                <a:cs typeface="Times New Roman" panose="02020603050405020304" pitchFamily="18" charset="0"/>
              </a:rPr>
              <a:t>C</a:t>
            </a:r>
            <a:endParaRPr lang="zh-CN" altLang="en-US" dirty="0"/>
          </a:p>
        </p:txBody>
      </p:sp>
    </p:spTree>
    <p:extLst>
      <p:ext uri="{BB962C8B-B14F-4D97-AF65-F5344CB8AC3E}">
        <p14:creationId xmlns:p14="http://schemas.microsoft.com/office/powerpoint/2010/main" val="525941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ctr" hangingPunct="0">
              <a:spcAft>
                <a:spcPts val="0"/>
              </a:spcAft>
              <a:tabLst>
                <a:tab pos="4846638" algn="l"/>
                <a:tab pos="8256588"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46638" algn="l"/>
                <a:tab pos="8256588"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46638" algn="l"/>
                <a:tab pos="8256588"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supermarket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46638" algn="l"/>
                <a:tab pos="8256588"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46638" algn="l"/>
                <a:tab pos="8256588"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straight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46638" algn="l"/>
                <a:tab pos="8256588"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46638" algn="l"/>
                <a:tab pos="8256588"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museum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cinema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sports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28034"/>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There is a supermarket near my home.</a:t>
            </a:r>
          </a:p>
        </p:txBody>
      </p:sp>
      <p:sp>
        <p:nvSpPr>
          <p:cNvPr id="4" name="内容占位符 1"/>
          <p:cNvSpPr txBox="1">
            <a:spLocks/>
          </p:cNvSpPr>
          <p:nvPr/>
        </p:nvSpPr>
        <p:spPr bwMode="auto">
          <a:xfrm>
            <a:off x="360854" y="3944138"/>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Turn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right and walk 50 steps</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5" name="内容占位符 1"/>
          <p:cNvSpPr txBox="1">
            <a:spLocks/>
          </p:cNvSpPr>
          <p:nvPr/>
        </p:nvSpPr>
        <p:spPr bwMode="auto">
          <a:xfrm>
            <a:off x="360854" y="5166070"/>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want to go to the cinema</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6" name="矩形 5"/>
          <p:cNvSpPr/>
          <p:nvPr/>
        </p:nvSpPr>
        <p:spPr>
          <a:xfrm>
            <a:off x="928386" y="2131448"/>
            <a:ext cx="444352" cy="523220"/>
          </a:xfrm>
          <a:prstGeom prst="rect">
            <a:avLst/>
          </a:prstGeom>
        </p:spPr>
        <p:txBody>
          <a:bodyPr wrap="none">
            <a:spAutoFit/>
          </a:bodyPr>
          <a:lstStyle/>
          <a:p>
            <a:r>
              <a:rPr lang="en-US" altLang="zh-CN" dirty="0"/>
              <a:t>C</a:t>
            </a:r>
            <a:endParaRPr lang="zh-CN" altLang="en-US" dirty="0"/>
          </a:p>
        </p:txBody>
      </p:sp>
      <p:sp>
        <p:nvSpPr>
          <p:cNvPr id="7" name="矩形 6"/>
          <p:cNvSpPr/>
          <p:nvPr/>
        </p:nvSpPr>
        <p:spPr>
          <a:xfrm>
            <a:off x="976913" y="3418206"/>
            <a:ext cx="423514" cy="523220"/>
          </a:xfrm>
          <a:prstGeom prst="rect">
            <a:avLst/>
          </a:prstGeom>
        </p:spPr>
        <p:txBody>
          <a:bodyPr wrap="none">
            <a:spAutoFit/>
          </a:bodyPr>
          <a:lstStyle/>
          <a:p>
            <a:r>
              <a:rPr lang="en-US" altLang="zh-CN" dirty="0"/>
              <a:t>B</a:t>
            </a:r>
            <a:endParaRPr lang="zh-CN" altLang="en-US" dirty="0"/>
          </a:p>
        </p:txBody>
      </p:sp>
      <p:sp>
        <p:nvSpPr>
          <p:cNvPr id="8" name="矩形 7"/>
          <p:cNvSpPr/>
          <p:nvPr/>
        </p:nvSpPr>
        <p:spPr>
          <a:xfrm>
            <a:off x="976913" y="4719266"/>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59022"/>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九、连词成句。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the,Go,museum,straight,to,on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left,at,Turn,the,library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can,get,How,to,I,the,sports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3408" y="1934588"/>
            <a:ext cx="4836580"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Go straight on to the museum.</a:t>
            </a:r>
            <a:endParaRPr lang="zh-CN" altLang="zh-CN" sz="1200" dirty="0">
              <a:solidFill>
                <a:srgbClr val="000000"/>
              </a:solidFill>
              <a:cs typeface="Times New Roman" panose="02020603050405020304" pitchFamily="18" charset="0"/>
            </a:endParaRPr>
          </a:p>
        </p:txBody>
      </p:sp>
      <p:sp>
        <p:nvSpPr>
          <p:cNvPr id="4" name="矩形 3"/>
          <p:cNvSpPr/>
          <p:nvPr/>
        </p:nvSpPr>
        <p:spPr>
          <a:xfrm>
            <a:off x="415452" y="3211143"/>
            <a:ext cx="3732240" cy="738664"/>
          </a:xfrm>
          <a:prstGeom prst="rect">
            <a:avLst/>
          </a:prstGeom>
        </p:spPr>
        <p:txBody>
          <a:bodyPr wrap="none">
            <a:spAutoFit/>
          </a:bodyPr>
          <a:lstStyle/>
          <a:p>
            <a:pPr algn="just">
              <a:lnSpc>
                <a:spcPct val="150000"/>
              </a:lnSpc>
              <a:spcAft>
                <a:spcPts val="0"/>
              </a:spcAft>
            </a:pPr>
            <a:r>
              <a:rPr lang="en-US" altLang="zh-CN" dirty="0" smtClean="0">
                <a:cs typeface="Times New Roman" panose="02020603050405020304" pitchFamily="18" charset="0"/>
              </a:rPr>
              <a:t>Turn </a:t>
            </a:r>
            <a:r>
              <a:rPr lang="en-US" altLang="zh-CN" dirty="0">
                <a:cs typeface="Times New Roman" panose="02020603050405020304" pitchFamily="18" charset="0"/>
              </a:rPr>
              <a:t>left at the library</a:t>
            </a:r>
            <a:r>
              <a:rPr lang="en-US" altLang="zh-CN" dirty="0" smtClean="0">
                <a:cs typeface="Times New Roman" panose="02020603050405020304" pitchFamily="18" charset="0"/>
              </a:rPr>
              <a:t>.</a:t>
            </a:r>
          </a:p>
        </p:txBody>
      </p:sp>
      <p:sp>
        <p:nvSpPr>
          <p:cNvPr id="5" name="矩形 4"/>
          <p:cNvSpPr/>
          <p:nvPr/>
        </p:nvSpPr>
        <p:spPr>
          <a:xfrm>
            <a:off x="473091" y="4486388"/>
            <a:ext cx="5694123"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How can I get to the sports </a:t>
            </a:r>
            <a:r>
              <a:rPr lang="en-US" altLang="zh-CN" dirty="0" err="1">
                <a:cs typeface="Times New Roman" panose="02020603050405020304" pitchFamily="18" charset="0"/>
              </a:rPr>
              <a:t>centre</a:t>
            </a:r>
            <a:r>
              <a:rPr lang="zh-CN" altLang="zh-CN" dirty="0">
                <a:cs typeface="Times New Roman" panose="02020603050405020304" pitchFamily="18" charset="0"/>
              </a:rPr>
              <a:t>？</a:t>
            </a:r>
            <a:endParaRPr lang="zh-CN" altLang="zh-CN" sz="12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63340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595839"/>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is,school,The,on,right,your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It’s,symbol,the,for,hotel,the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
        <p:nvSpPr>
          <p:cNvPr id="3" name="矩形 2"/>
          <p:cNvSpPr/>
          <p:nvPr/>
        </p:nvSpPr>
        <p:spPr>
          <a:xfrm>
            <a:off x="420228" y="2096566"/>
            <a:ext cx="4366836"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The school is on your right.</a:t>
            </a:r>
            <a:endParaRPr lang="zh-CN" altLang="zh-CN" sz="1200" dirty="0">
              <a:solidFill>
                <a:srgbClr val="000000"/>
              </a:solidFill>
              <a:cs typeface="Times New Roman" panose="02020603050405020304" pitchFamily="18" charset="0"/>
            </a:endParaRPr>
          </a:p>
        </p:txBody>
      </p:sp>
      <p:sp>
        <p:nvSpPr>
          <p:cNvPr id="4" name="矩形 3"/>
          <p:cNvSpPr/>
          <p:nvPr/>
        </p:nvSpPr>
        <p:spPr>
          <a:xfrm>
            <a:off x="451948" y="3396211"/>
            <a:ext cx="4496167"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It’s the symbol for the hotel.</a:t>
            </a:r>
            <a:endParaRPr lang="zh-CN" altLang="zh-CN" sz="12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94592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十、选出与问句相对应的答语。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the hospital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tell me the way to the library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 I get to the supermarket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place do you want to go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Aladdin’s wish come true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780309"/>
            <a:ext cx="11485848" cy="1384995"/>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024438" algn="l"/>
                <a:tab pos="986155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Yes,I can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near the school</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024438" algn="l"/>
                <a:tab pos="986155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go to the museum</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go by bus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Yes,it does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矩形 3"/>
          <p:cNvSpPr/>
          <p:nvPr/>
        </p:nvSpPr>
        <p:spPr>
          <a:xfrm>
            <a:off x="943700" y="1484784"/>
            <a:ext cx="423514" cy="523220"/>
          </a:xfrm>
          <a:prstGeom prst="rect">
            <a:avLst/>
          </a:prstGeom>
        </p:spPr>
        <p:txBody>
          <a:bodyPr wrap="none">
            <a:spAutoFit/>
          </a:bodyPr>
          <a:lstStyle/>
          <a:p>
            <a:r>
              <a:rPr lang="en-US" altLang="zh-CN" dirty="0"/>
              <a:t>B</a:t>
            </a:r>
            <a:endParaRPr lang="zh-CN" altLang="en-US" dirty="0"/>
          </a:p>
        </p:txBody>
      </p:sp>
      <p:sp>
        <p:nvSpPr>
          <p:cNvPr id="5" name="矩形 4"/>
          <p:cNvSpPr/>
          <p:nvPr/>
        </p:nvSpPr>
        <p:spPr>
          <a:xfrm>
            <a:off x="943700" y="2104674"/>
            <a:ext cx="444352" cy="523220"/>
          </a:xfrm>
          <a:prstGeom prst="rect">
            <a:avLst/>
          </a:prstGeom>
        </p:spPr>
        <p:txBody>
          <a:bodyPr wrap="none">
            <a:spAutoFit/>
          </a:bodyPr>
          <a:lstStyle/>
          <a:p>
            <a:r>
              <a:rPr lang="en-US" altLang="zh-CN" dirty="0"/>
              <a:t>A</a:t>
            </a:r>
            <a:endParaRPr lang="zh-CN" altLang="en-US" dirty="0"/>
          </a:p>
        </p:txBody>
      </p:sp>
      <p:sp>
        <p:nvSpPr>
          <p:cNvPr id="6" name="矩形 5"/>
          <p:cNvSpPr/>
          <p:nvPr/>
        </p:nvSpPr>
        <p:spPr>
          <a:xfrm>
            <a:off x="943700" y="2781834"/>
            <a:ext cx="444352" cy="523220"/>
          </a:xfrm>
          <a:prstGeom prst="rect">
            <a:avLst/>
          </a:prstGeom>
        </p:spPr>
        <p:txBody>
          <a:bodyPr wrap="none">
            <a:spAutoFit/>
          </a:bodyPr>
          <a:lstStyle/>
          <a:p>
            <a:r>
              <a:rPr lang="en-US" altLang="zh-CN" dirty="0"/>
              <a:t>D</a:t>
            </a:r>
            <a:endParaRPr lang="zh-CN" altLang="en-US" dirty="0"/>
          </a:p>
        </p:txBody>
      </p:sp>
      <p:sp>
        <p:nvSpPr>
          <p:cNvPr id="7" name="矩形 6"/>
          <p:cNvSpPr/>
          <p:nvPr/>
        </p:nvSpPr>
        <p:spPr>
          <a:xfrm>
            <a:off x="943700" y="3399011"/>
            <a:ext cx="444352" cy="523220"/>
          </a:xfrm>
          <a:prstGeom prst="rect">
            <a:avLst/>
          </a:prstGeom>
        </p:spPr>
        <p:txBody>
          <a:bodyPr wrap="none">
            <a:spAutoFit/>
          </a:bodyPr>
          <a:lstStyle/>
          <a:p>
            <a:r>
              <a:rPr lang="en-US" altLang="zh-CN" dirty="0"/>
              <a:t>C</a:t>
            </a:r>
            <a:endParaRPr lang="zh-CN" altLang="en-US" dirty="0"/>
          </a:p>
        </p:txBody>
      </p:sp>
      <p:sp>
        <p:nvSpPr>
          <p:cNvPr id="8" name="矩形 7"/>
          <p:cNvSpPr/>
          <p:nvPr/>
        </p:nvSpPr>
        <p:spPr>
          <a:xfrm>
            <a:off x="943700" y="3915300"/>
            <a:ext cx="423514"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E</a:t>
            </a:r>
            <a:endParaRPr lang="zh-CN" altLang="zh-CN" sz="12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21141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568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十一、根据地图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qtf472.jpg" descr="id:2147488978;FounderCES"/>
          <p:cNvPicPr/>
          <p:nvPr/>
        </p:nvPicPr>
        <p:blipFill>
          <a:blip r:embed="rId2"/>
          <a:stretch>
            <a:fillRect/>
          </a:stretch>
        </p:blipFill>
        <p:spPr>
          <a:xfrm>
            <a:off x="2431370" y="1628800"/>
            <a:ext cx="7344816" cy="4187016"/>
          </a:xfrm>
          <a:prstGeom prst="rect">
            <a:avLst/>
          </a:prstGeom>
        </p:spPr>
      </p:pic>
    </p:spTree>
    <p:extLst>
      <p:ext uri="{BB962C8B-B14F-4D97-AF65-F5344CB8AC3E}">
        <p14:creationId xmlns:p14="http://schemas.microsoft.com/office/powerpoint/2010/main" val="3697424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indent="7112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at this nice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map</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school is in the middle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history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beautiful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good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straight on from the school and then turn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easily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简单地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don’t feel well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感到不适</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straight on from the school and turn 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like books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library waits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from the school and then turn left at the corner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转角</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7175326" y="1511418"/>
            <a:ext cx="1483098" cy="523220"/>
          </a:xfrm>
          <a:prstGeom prst="rect">
            <a:avLst/>
          </a:prstGeom>
        </p:spPr>
        <p:txBody>
          <a:bodyPr wrap="none">
            <a:spAutoFit/>
          </a:bodyPr>
          <a:lstStyle/>
          <a:p>
            <a:r>
              <a:rPr lang="en-US" altLang="zh-CN" dirty="0"/>
              <a:t>museum</a:t>
            </a:r>
            <a:endParaRPr lang="zh-CN" altLang="en-US" dirty="0"/>
          </a:p>
        </p:txBody>
      </p:sp>
      <p:sp>
        <p:nvSpPr>
          <p:cNvPr id="4" name="矩形 3"/>
          <p:cNvSpPr/>
          <p:nvPr/>
        </p:nvSpPr>
        <p:spPr>
          <a:xfrm>
            <a:off x="10271670" y="2707512"/>
            <a:ext cx="1440160" cy="523220"/>
          </a:xfrm>
          <a:prstGeom prst="rect">
            <a:avLst/>
          </a:prstGeom>
        </p:spPr>
        <p:txBody>
          <a:bodyPr wrap="square">
            <a:spAutoFit/>
          </a:bodyPr>
          <a:lstStyle/>
          <a:p>
            <a:r>
              <a:rPr lang="en-US" altLang="zh-CN" dirty="0"/>
              <a:t>hospital</a:t>
            </a:r>
            <a:r>
              <a:rPr lang="zh-CN" altLang="zh-CN" dirty="0">
                <a:cs typeface="Times New Roman" panose="02020603050405020304" pitchFamily="18" charset="0"/>
              </a:rPr>
              <a:t>　</a:t>
            </a:r>
            <a:endParaRPr lang="zh-CN" altLang="en-US" dirty="0"/>
          </a:p>
        </p:txBody>
      </p:sp>
      <p:sp>
        <p:nvSpPr>
          <p:cNvPr id="5" name="矩形 4"/>
          <p:cNvSpPr/>
          <p:nvPr/>
        </p:nvSpPr>
        <p:spPr>
          <a:xfrm>
            <a:off x="8480348" y="3356992"/>
            <a:ext cx="942887" cy="523220"/>
          </a:xfrm>
          <a:prstGeom prst="rect">
            <a:avLst/>
          </a:prstGeom>
        </p:spPr>
        <p:txBody>
          <a:bodyPr wrap="none">
            <a:spAutoFit/>
          </a:bodyPr>
          <a:lstStyle/>
          <a:p>
            <a:r>
              <a:rPr lang="en-US" altLang="zh-CN" dirty="0"/>
              <a:t>right</a:t>
            </a:r>
            <a:endParaRPr lang="zh-CN" altLang="en-US" dirty="0"/>
          </a:p>
        </p:txBody>
      </p:sp>
      <p:sp>
        <p:nvSpPr>
          <p:cNvPr id="6" name="矩形 5"/>
          <p:cNvSpPr/>
          <p:nvPr/>
        </p:nvSpPr>
        <p:spPr>
          <a:xfrm>
            <a:off x="6671270" y="3977022"/>
            <a:ext cx="1382110" cy="523220"/>
          </a:xfrm>
          <a:prstGeom prst="rect">
            <a:avLst/>
          </a:prstGeom>
        </p:spPr>
        <p:txBody>
          <a:bodyPr wrap="none">
            <a:spAutoFit/>
          </a:bodyPr>
          <a:lstStyle/>
          <a:p>
            <a:r>
              <a:rPr lang="en-US" altLang="zh-CN" dirty="0"/>
              <a:t>straight</a:t>
            </a:r>
            <a:endParaRPr lang="zh-CN" altLang="en-US" dirty="0"/>
          </a:p>
        </p:txBody>
      </p:sp>
    </p:spTree>
    <p:extLst>
      <p:ext uri="{BB962C8B-B14F-4D97-AF65-F5344CB8AC3E}">
        <p14:creationId xmlns:p14="http://schemas.microsoft.com/office/powerpoint/2010/main" val="26941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read many books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mother wants to buy some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supermarket is the place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straight on from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sister likes watching movies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看电影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not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straight from the school and turn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next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旁边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supermarket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3" name="矩形 2"/>
          <p:cNvSpPr/>
          <p:nvPr/>
        </p:nvSpPr>
        <p:spPr>
          <a:xfrm>
            <a:off x="838622" y="2654668"/>
            <a:ext cx="1281120"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cinema</a:t>
            </a:r>
            <a:endParaRPr lang="zh-CN" altLang="zh-CN" sz="12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43858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732" y="746120"/>
            <a:ext cx="11485848" cy="1303177"/>
          </a:xfrm>
        </p:spPr>
        <p:txBody>
          <a:bodyPr/>
          <a:lstStyle/>
          <a:p>
            <a:pPr hangingPunct="0">
              <a:lnSpc>
                <a:spcPct val="135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like history and beautiful things.”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可知，这里应填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museum</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博物馆</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9732" y="1844824"/>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5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we don’t feel well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当我们感觉不舒服时</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可知，生病时应去医院（</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hospital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9732" y="2971806"/>
            <a:ext cx="11485848"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5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根据地图和</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“Go straight on from the school ...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可知，从学校直走后，右转能到医院，故填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right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9732" y="4113568"/>
            <a:ext cx="11485848"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5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根据去图书馆的路线可知，从学校出来要直走</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,go straight on</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直走</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straight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9732" y="5247940"/>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5000"/>
              </a:lnSpc>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watching movies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可知，看电影应该去电影院，所以这里填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cinema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730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Gary lives in a small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library,a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supermarket and a cinema in 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Today,Gary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wants to go to the library to borrow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goes straight on from his home and then turns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library is on 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right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wants to go to the supermarket to buy some food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goes straight on from the library and turns right at the first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crossing</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supermarket is in front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evening,he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plans to go to the cinema to watch a movie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goes straight on from the supermarket and turns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cinema is near the hospital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16989706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（一）根据短文内容，选择正确的答案。（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places are mentioned in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Gary’s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does Gary go to the library from his home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straight on and then turn left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straight on and then turn right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left first and then go straight on</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982638" y="1493662"/>
            <a:ext cx="423514" cy="523220"/>
          </a:xfrm>
          <a:prstGeom prst="rect">
            <a:avLst/>
          </a:prstGeom>
        </p:spPr>
        <p:txBody>
          <a:bodyPr wrap="none">
            <a:spAutoFit/>
          </a:bodyPr>
          <a:lstStyle/>
          <a:p>
            <a:r>
              <a:rPr lang="en-US" altLang="zh-CN" dirty="0"/>
              <a:t>B</a:t>
            </a:r>
            <a:endParaRPr lang="zh-CN" altLang="en-US" dirty="0"/>
          </a:p>
        </p:txBody>
      </p:sp>
      <p:sp>
        <p:nvSpPr>
          <p:cNvPr id="4" name="矩形 3"/>
          <p:cNvSpPr/>
          <p:nvPr/>
        </p:nvSpPr>
        <p:spPr>
          <a:xfrm>
            <a:off x="947196" y="2757322"/>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394350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7938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the supermarket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Behind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library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front of Gary when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goes from the library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turns right at the first crossing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Gary’s left when he goes straight from the library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910630" y="854468"/>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2359833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031325"/>
          </a:xfrm>
        </p:spPr>
        <p:txBody>
          <a:bodyPr/>
          <a:lstStyle/>
          <a:p>
            <a:pPr hangingPunct="0">
              <a:spcAft>
                <a:spcPts val="0"/>
              </a:spcAft>
              <a:tabLst>
                <a:tab pos="4846638" algn="l"/>
                <a:tab pos="8256588"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cross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step</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46638" algn="l"/>
                <a:tab pos="8256588"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46638" algn="l"/>
                <a:tab pos="8256588"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excuse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4"/>
          <p:cNvSpPr txBox="1">
            <a:spLocks/>
          </p:cNvSpPr>
          <p:nvPr/>
        </p:nvSpPr>
        <p:spPr bwMode="auto">
          <a:xfrm>
            <a:off x="351976" y="1367402"/>
            <a:ext cx="11485848" cy="66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Be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careful,Emily</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We cross the road now</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7" name="内容占位符 4"/>
          <p:cNvSpPr txBox="1">
            <a:spLocks/>
          </p:cNvSpPr>
          <p:nvPr/>
        </p:nvSpPr>
        <p:spPr bwMode="auto">
          <a:xfrm>
            <a:off x="351976" y="2645790"/>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Remember,time</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is money</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8" name="矩形 7"/>
          <p:cNvSpPr/>
          <p:nvPr/>
        </p:nvSpPr>
        <p:spPr>
          <a:xfrm>
            <a:off x="856378" y="832804"/>
            <a:ext cx="584263" cy="523220"/>
          </a:xfrm>
          <a:prstGeom prst="rect">
            <a:avLst/>
          </a:prstGeom>
        </p:spPr>
        <p:txBody>
          <a:bodyPr wrap="none">
            <a:spAutoFit/>
          </a:bodyPr>
          <a:lstStyle/>
          <a:p>
            <a:r>
              <a:rPr lang="en-US" altLang="zh-CN" dirty="0"/>
              <a:t> A </a:t>
            </a:r>
            <a:endParaRPr lang="zh-CN" altLang="en-US" dirty="0"/>
          </a:p>
        </p:txBody>
      </p:sp>
      <p:sp>
        <p:nvSpPr>
          <p:cNvPr id="9" name="矩形 8"/>
          <p:cNvSpPr/>
          <p:nvPr/>
        </p:nvSpPr>
        <p:spPr>
          <a:xfrm>
            <a:off x="926333" y="2146492"/>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152259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7106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cinema is far from the hospital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goes to the supermarket before going to the library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106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needs to go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straight on and turn left to get to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cinema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 supermarket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910630" y="854468"/>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267985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1424"/>
            <a:ext cx="11485848" cy="2677656"/>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实际情况回答问题</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live in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town,which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place would be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why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如果你住在这个小镇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哪个地方是你最喜欢的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532068" y="1634024"/>
            <a:ext cx="3342928" cy="450855"/>
          </a:xfrm>
          <a:prstGeom prst="rect">
            <a:avLst/>
          </a:prstGeom>
        </p:spPr>
      </p:pic>
      <p:sp>
        <p:nvSpPr>
          <p:cNvPr id="4" name="内容占位符 1"/>
          <p:cNvSpPr txBox="1">
            <a:spLocks/>
          </p:cNvSpPr>
          <p:nvPr/>
        </p:nvSpPr>
        <p:spPr bwMode="auto">
          <a:xfrm>
            <a:off x="442006" y="329396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like the supermarket,because I like shopping.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答案不唯一</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0094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738664"/>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给下图中的场景排序</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360854" y="134076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How can I get to the zoo</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39725"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You can take a bus from here.</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Let’s go to see lions. Turn left and go straight.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39725"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Wow,so</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many lions</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want to see giraffes.</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39725"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Turn right. We can go to see </a:t>
            </a: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elephants,too</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eaLnBrk="1"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want to go to the bathroom.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39725" eaLnBrk="1"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It is over there. Go straight and it’s on the right.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like pandas.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49250" eaLnBrk="1"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They are on the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right.</a:t>
            </a:r>
            <a:endPar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8245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qtf466.jpg" descr="id:2147488885;FounderCES"/>
          <p:cNvPicPr/>
          <p:nvPr/>
        </p:nvPicPr>
        <p:blipFill>
          <a:blip r:embed="rId2">
            <a:clrChange>
              <a:clrFrom>
                <a:srgbClr val="FFFFFE"/>
              </a:clrFrom>
              <a:clrTo>
                <a:srgbClr val="FFFFFE">
                  <a:alpha val="0"/>
                </a:srgbClr>
              </a:clrTo>
            </a:clrChange>
          </a:blip>
          <a:stretch>
            <a:fillRect/>
          </a:stretch>
        </p:blipFill>
        <p:spPr>
          <a:xfrm>
            <a:off x="2854846" y="620688"/>
            <a:ext cx="7416824" cy="4363693"/>
          </a:xfrm>
          <a:prstGeom prst="rect">
            <a:avLst/>
          </a:prstGeom>
        </p:spPr>
      </p:pic>
      <p:sp>
        <p:nvSpPr>
          <p:cNvPr id="5" name="矩形 4"/>
          <p:cNvSpPr/>
          <p:nvPr/>
        </p:nvSpPr>
        <p:spPr>
          <a:xfrm>
            <a:off x="7814520" y="4491364"/>
            <a:ext cx="364202" cy="523220"/>
          </a:xfrm>
          <a:prstGeom prst="rect">
            <a:avLst/>
          </a:prstGeom>
        </p:spPr>
        <p:txBody>
          <a:bodyPr wrap="none">
            <a:spAutoFit/>
          </a:bodyPr>
          <a:lstStyle/>
          <a:p>
            <a:r>
              <a:rPr lang="en-US" altLang="zh-CN" dirty="0">
                <a:cs typeface="Times New Roman" panose="02020603050405020304" pitchFamily="18" charset="0"/>
              </a:rPr>
              <a:t>1</a:t>
            </a:r>
            <a:endParaRPr lang="zh-CN" altLang="en-US" dirty="0"/>
          </a:p>
        </p:txBody>
      </p:sp>
      <p:sp>
        <p:nvSpPr>
          <p:cNvPr id="6" name="矩形 5"/>
          <p:cNvSpPr/>
          <p:nvPr/>
        </p:nvSpPr>
        <p:spPr>
          <a:xfrm>
            <a:off x="3733229" y="4211998"/>
            <a:ext cx="364202" cy="523220"/>
          </a:xfrm>
          <a:prstGeom prst="rect">
            <a:avLst/>
          </a:prstGeom>
        </p:spPr>
        <p:txBody>
          <a:bodyPr wrap="none">
            <a:spAutoFit/>
          </a:bodyPr>
          <a:lstStyle/>
          <a:p>
            <a:r>
              <a:rPr lang="en-US" altLang="zh-CN" dirty="0" smtClean="0">
                <a:cs typeface="Times New Roman" panose="02020603050405020304" pitchFamily="18" charset="0"/>
              </a:rPr>
              <a:t>2</a:t>
            </a:r>
            <a:endParaRPr lang="zh-CN" altLang="en-US" dirty="0"/>
          </a:p>
        </p:txBody>
      </p:sp>
      <p:sp>
        <p:nvSpPr>
          <p:cNvPr id="7" name="矩形 6"/>
          <p:cNvSpPr/>
          <p:nvPr/>
        </p:nvSpPr>
        <p:spPr>
          <a:xfrm>
            <a:off x="8515860" y="3437878"/>
            <a:ext cx="364202" cy="523220"/>
          </a:xfrm>
          <a:prstGeom prst="rect">
            <a:avLst/>
          </a:prstGeom>
        </p:spPr>
        <p:txBody>
          <a:bodyPr wrap="none">
            <a:spAutoFit/>
          </a:bodyPr>
          <a:lstStyle/>
          <a:p>
            <a:r>
              <a:rPr lang="en-US" altLang="zh-CN" dirty="0" smtClean="0">
                <a:cs typeface="Times New Roman" panose="02020603050405020304" pitchFamily="18" charset="0"/>
              </a:rPr>
              <a:t>3</a:t>
            </a:r>
            <a:endParaRPr lang="zh-CN" altLang="en-US" dirty="0"/>
          </a:p>
        </p:txBody>
      </p:sp>
      <p:sp>
        <p:nvSpPr>
          <p:cNvPr id="8" name="矩形 7"/>
          <p:cNvSpPr/>
          <p:nvPr/>
        </p:nvSpPr>
        <p:spPr>
          <a:xfrm>
            <a:off x="3924208" y="2006596"/>
            <a:ext cx="364202" cy="523220"/>
          </a:xfrm>
          <a:prstGeom prst="rect">
            <a:avLst/>
          </a:prstGeom>
        </p:spPr>
        <p:txBody>
          <a:bodyPr wrap="none">
            <a:spAutoFit/>
          </a:bodyPr>
          <a:lstStyle/>
          <a:p>
            <a:r>
              <a:rPr lang="en-US" altLang="zh-CN" dirty="0" smtClean="0">
                <a:cs typeface="Times New Roman" panose="02020603050405020304" pitchFamily="18" charset="0"/>
              </a:rPr>
              <a:t>4</a:t>
            </a:r>
            <a:endParaRPr lang="zh-CN" altLang="en-US" dirty="0"/>
          </a:p>
        </p:txBody>
      </p:sp>
      <p:sp>
        <p:nvSpPr>
          <p:cNvPr id="9" name="矩形 8"/>
          <p:cNvSpPr/>
          <p:nvPr/>
        </p:nvSpPr>
        <p:spPr>
          <a:xfrm>
            <a:off x="8506982" y="2523168"/>
            <a:ext cx="364202" cy="523220"/>
          </a:xfrm>
          <a:prstGeom prst="rect">
            <a:avLst/>
          </a:prstGeom>
        </p:spPr>
        <p:txBody>
          <a:bodyPr wrap="none">
            <a:spAutoFit/>
          </a:bodyPr>
          <a:lstStyle/>
          <a:p>
            <a:r>
              <a:rPr lang="en-US" altLang="zh-CN" dirty="0" smtClean="0">
                <a:cs typeface="Times New Roman" panose="02020603050405020304" pitchFamily="18" charset="0"/>
              </a:rPr>
              <a:t>5</a:t>
            </a:r>
            <a:endParaRPr lang="zh-CN" altLang="en-US" dirty="0"/>
          </a:p>
        </p:txBody>
      </p:sp>
      <p:sp>
        <p:nvSpPr>
          <p:cNvPr id="10" name="内容占位符 1"/>
          <p:cNvSpPr>
            <a:spLocks noGrp="1"/>
          </p:cNvSpPr>
          <p:nvPr>
            <p:ph idx="1"/>
          </p:nvPr>
        </p:nvSpPr>
        <p:spPr>
          <a:xfrm>
            <a:off x="360854" y="5140349"/>
            <a:ext cx="9190736" cy="1384995"/>
          </a:xfrm>
          <a:solidFill>
            <a:srgbClr val="E8F6FD"/>
          </a:solidFill>
        </p:spPr>
        <p:txBody>
          <a:bodyPr/>
          <a:lstStyle/>
          <a:p>
            <a:pPr algn="ctr" hangingPunct="0">
              <a:spcAft>
                <a:spcPts val="0"/>
              </a:spcAft>
            </a:pPr>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latin typeface="Times New Roman" panose="02020603050405020304" pitchFamily="18" charset="0"/>
                <a:ea typeface="黑体" panose="02010609060101010101" pitchFamily="49" charset="-122"/>
                <a:cs typeface="Times New Roman" panose="02020603050405020304" pitchFamily="18" charset="0"/>
              </a:rPr>
              <a:t>动物词汇</a:t>
            </a:r>
            <a:endParaRPr lang="zh-CN" altLang="zh-CN" sz="12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sea</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lion</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海狮</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hippo</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河马</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peacock</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孔雀</a:t>
            </a:r>
            <a:endParaRPr lang="en-US" altLang="zh-CN" b="1" dirty="0" smtClean="0">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1" name="图片 10"/>
          <p:cNvPicPr>
            <a:picLocks noChangeAspect="1"/>
          </p:cNvPicPr>
          <p:nvPr/>
        </p:nvPicPr>
        <p:blipFill>
          <a:blip r:embed="rId3">
            <a:clrChange>
              <a:clrFrom>
                <a:srgbClr val="FFFFFF"/>
              </a:clrFrom>
              <a:clrTo>
                <a:srgbClr val="FFFFFF">
                  <a:alpha val="0"/>
                </a:srgbClr>
              </a:clrTo>
            </a:clrChange>
          </a:blip>
          <a:stretch>
            <a:fillRect/>
          </a:stretch>
        </p:blipFill>
        <p:spPr>
          <a:xfrm>
            <a:off x="403458" y="5130604"/>
            <a:ext cx="1677055" cy="559019"/>
          </a:xfrm>
          <a:prstGeom prst="rect">
            <a:avLst/>
          </a:prstGeom>
        </p:spPr>
      </p:pic>
    </p:spTree>
    <p:extLst>
      <p:ext uri="{BB962C8B-B14F-4D97-AF65-F5344CB8AC3E}">
        <p14:creationId xmlns:p14="http://schemas.microsoft.com/office/powerpoint/2010/main" val="359680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选出与所听内容相符的图片。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tf461a.jpg" descr="id:2147488892;FounderCES"/>
          <p:cNvPicPr/>
          <p:nvPr/>
        </p:nvPicPr>
        <p:blipFill>
          <a:blip r:embed="rId2"/>
          <a:stretch>
            <a:fillRect/>
          </a:stretch>
        </p:blipFill>
        <p:spPr>
          <a:xfrm>
            <a:off x="2974821" y="1474127"/>
            <a:ext cx="1752233" cy="1651227"/>
          </a:xfrm>
          <a:prstGeom prst="rect">
            <a:avLst/>
          </a:prstGeom>
        </p:spPr>
      </p:pic>
      <p:pic>
        <p:nvPicPr>
          <p:cNvPr id="4" name="qtf461b.jpg" descr="id:2147488899;FounderCES"/>
          <p:cNvPicPr/>
          <p:nvPr/>
        </p:nvPicPr>
        <p:blipFill>
          <a:blip r:embed="rId3"/>
          <a:stretch>
            <a:fillRect/>
          </a:stretch>
        </p:blipFill>
        <p:spPr>
          <a:xfrm>
            <a:off x="6167214" y="1474127"/>
            <a:ext cx="2482696" cy="1651227"/>
          </a:xfrm>
          <a:prstGeom prst="rect">
            <a:avLst/>
          </a:prstGeom>
        </p:spPr>
      </p:pic>
      <p:sp>
        <p:nvSpPr>
          <p:cNvPr id="5" name="内容占位符 1"/>
          <p:cNvSpPr txBox="1">
            <a:spLocks/>
          </p:cNvSpPr>
          <p:nvPr/>
        </p:nvSpPr>
        <p:spPr bwMode="auto">
          <a:xfrm>
            <a:off x="343444" y="194357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113338" algn="l"/>
                <a:tab pos="98615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6" name="内容占位符 1"/>
          <p:cNvSpPr txBox="1">
            <a:spLocks/>
          </p:cNvSpPr>
          <p:nvPr/>
        </p:nvSpPr>
        <p:spPr bwMode="auto">
          <a:xfrm>
            <a:off x="360854" y="436661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113338"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7" name="qtf462a.jpg" descr="id:2147488906;FounderCES"/>
          <p:cNvPicPr/>
          <p:nvPr/>
        </p:nvPicPr>
        <p:blipFill>
          <a:blip r:embed="rId4"/>
          <a:stretch>
            <a:fillRect/>
          </a:stretch>
        </p:blipFill>
        <p:spPr>
          <a:xfrm>
            <a:off x="3081154" y="4087356"/>
            <a:ext cx="1429876" cy="1429876"/>
          </a:xfrm>
          <a:prstGeom prst="rect">
            <a:avLst/>
          </a:prstGeom>
        </p:spPr>
      </p:pic>
      <p:pic>
        <p:nvPicPr>
          <p:cNvPr id="8" name="qtf462b.jpg" descr="id:2147488913;FounderCES"/>
          <p:cNvPicPr/>
          <p:nvPr/>
        </p:nvPicPr>
        <p:blipFill>
          <a:blip r:embed="rId5"/>
          <a:stretch>
            <a:fillRect/>
          </a:stretch>
        </p:blipFill>
        <p:spPr>
          <a:xfrm>
            <a:off x="6743278" y="4036282"/>
            <a:ext cx="1429876" cy="1429876"/>
          </a:xfrm>
          <a:prstGeom prst="rect">
            <a:avLst/>
          </a:prstGeom>
        </p:spPr>
      </p:pic>
      <p:sp>
        <p:nvSpPr>
          <p:cNvPr id="9" name="内容占位符 1"/>
          <p:cNvSpPr txBox="1">
            <a:spLocks/>
          </p:cNvSpPr>
          <p:nvPr/>
        </p:nvSpPr>
        <p:spPr bwMode="auto">
          <a:xfrm>
            <a:off x="343444" y="3348218"/>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This is a library. It has many books.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1200" y="5576105"/>
            <a:ext cx="11485848" cy="66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Look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this boy. He is turning right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11" name="矩形 10"/>
          <p:cNvSpPr/>
          <p:nvPr/>
        </p:nvSpPr>
        <p:spPr>
          <a:xfrm>
            <a:off x="937264" y="2038130"/>
            <a:ext cx="444352" cy="523220"/>
          </a:xfrm>
          <a:prstGeom prst="rect">
            <a:avLst/>
          </a:prstGeom>
        </p:spPr>
        <p:txBody>
          <a:bodyPr wrap="none">
            <a:spAutoFit/>
          </a:bodyPr>
          <a:lstStyle/>
          <a:p>
            <a:r>
              <a:rPr lang="en-US" altLang="zh-CN" dirty="0"/>
              <a:t>A</a:t>
            </a:r>
            <a:endParaRPr lang="zh-CN" altLang="en-US" dirty="0"/>
          </a:p>
        </p:txBody>
      </p:sp>
      <p:sp>
        <p:nvSpPr>
          <p:cNvPr id="12" name="矩形 11"/>
          <p:cNvSpPr/>
          <p:nvPr/>
        </p:nvSpPr>
        <p:spPr>
          <a:xfrm>
            <a:off x="965439" y="4500242"/>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76010"/>
            <a:ext cx="11485848" cy="656846"/>
          </a:xfrm>
        </p:spPr>
        <p:txBody>
          <a:bodyPr/>
          <a:lstStyle/>
          <a:p>
            <a:pPr hangingPunct="0">
              <a:spcAft>
                <a:spcPts val="0"/>
              </a:spcAft>
              <a:tabLst>
                <a:tab pos="4483100"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qtf463a.jpg" descr="id:2147488920;FounderCES"/>
          <p:cNvPicPr/>
          <p:nvPr/>
        </p:nvPicPr>
        <p:blipFill>
          <a:blip r:embed="rId2"/>
          <a:stretch>
            <a:fillRect/>
          </a:stretch>
        </p:blipFill>
        <p:spPr>
          <a:xfrm>
            <a:off x="2710830" y="1052736"/>
            <a:ext cx="2127418" cy="1402529"/>
          </a:xfrm>
          <a:prstGeom prst="rect">
            <a:avLst/>
          </a:prstGeom>
        </p:spPr>
      </p:pic>
      <p:pic>
        <p:nvPicPr>
          <p:cNvPr id="5" name="qtf463b.jpg" descr="id:2147488927;FounderCES"/>
          <p:cNvPicPr/>
          <p:nvPr/>
        </p:nvPicPr>
        <p:blipFill>
          <a:blip r:embed="rId3"/>
          <a:stretch>
            <a:fillRect/>
          </a:stretch>
        </p:blipFill>
        <p:spPr>
          <a:xfrm>
            <a:off x="5663158" y="1052736"/>
            <a:ext cx="1732024" cy="1402529"/>
          </a:xfrm>
          <a:prstGeom prst="rect">
            <a:avLst/>
          </a:prstGeom>
        </p:spPr>
      </p:pic>
      <p:sp>
        <p:nvSpPr>
          <p:cNvPr id="6" name="内容占位符 2"/>
          <p:cNvSpPr txBox="1">
            <a:spLocks/>
          </p:cNvSpPr>
          <p:nvPr/>
        </p:nvSpPr>
        <p:spPr bwMode="auto">
          <a:xfrm>
            <a:off x="360854" y="3808551"/>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483100" algn="l"/>
                <a:tab pos="5645150" algn="l"/>
                <a:tab pos="98615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qtf464c.jpg" descr="id:2147488934;FounderCES"/>
          <p:cNvPicPr/>
          <p:nvPr/>
        </p:nvPicPr>
        <p:blipFill>
          <a:blip r:embed="rId4"/>
          <a:stretch>
            <a:fillRect/>
          </a:stretch>
        </p:blipFill>
        <p:spPr>
          <a:xfrm>
            <a:off x="2917976" y="3673309"/>
            <a:ext cx="1339867" cy="1339867"/>
          </a:xfrm>
          <a:prstGeom prst="rect">
            <a:avLst/>
          </a:prstGeom>
        </p:spPr>
      </p:pic>
      <p:pic>
        <p:nvPicPr>
          <p:cNvPr id="8" name="qtf464b.jpg" descr="id:2147488941;FounderCES"/>
          <p:cNvPicPr/>
          <p:nvPr/>
        </p:nvPicPr>
        <p:blipFill>
          <a:blip r:embed="rId5"/>
          <a:stretch>
            <a:fillRect/>
          </a:stretch>
        </p:blipFill>
        <p:spPr>
          <a:xfrm>
            <a:off x="5798296" y="3673309"/>
            <a:ext cx="1867262" cy="1339867"/>
          </a:xfrm>
          <a:prstGeom prst="rect">
            <a:avLst/>
          </a:prstGeom>
        </p:spPr>
      </p:pic>
      <p:sp>
        <p:nvSpPr>
          <p:cNvPr id="9" name="内容占位符 2"/>
          <p:cNvSpPr txBox="1">
            <a:spLocks/>
          </p:cNvSpPr>
          <p:nvPr/>
        </p:nvSpPr>
        <p:spPr bwMode="auto">
          <a:xfrm>
            <a:off x="360854" y="2618328"/>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 cinema is very big.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2"/>
          <p:cNvSpPr txBox="1">
            <a:spLocks/>
          </p:cNvSpPr>
          <p:nvPr/>
        </p:nvSpPr>
        <p:spPr bwMode="auto">
          <a:xfrm>
            <a:off x="351164" y="4994592"/>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child crosses the road carefully</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2" name="矩形 1"/>
          <p:cNvSpPr/>
          <p:nvPr/>
        </p:nvSpPr>
        <p:spPr>
          <a:xfrm>
            <a:off x="928386" y="1556792"/>
            <a:ext cx="444352" cy="523220"/>
          </a:xfrm>
          <a:prstGeom prst="rect">
            <a:avLst/>
          </a:prstGeom>
        </p:spPr>
        <p:txBody>
          <a:bodyPr wrap="none">
            <a:spAutoFit/>
          </a:bodyPr>
          <a:lstStyle/>
          <a:p>
            <a:r>
              <a:rPr lang="en-US" altLang="zh-CN" dirty="0"/>
              <a:t>A</a:t>
            </a:r>
            <a:endParaRPr lang="zh-CN" altLang="en-US" dirty="0"/>
          </a:p>
        </p:txBody>
      </p:sp>
      <p:sp>
        <p:nvSpPr>
          <p:cNvPr id="11" name="矩形 10"/>
          <p:cNvSpPr/>
          <p:nvPr/>
        </p:nvSpPr>
        <p:spPr>
          <a:xfrm>
            <a:off x="945684" y="3924421"/>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2"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bwMode="auto">
          <a:xfrm>
            <a:off x="360854" y="2150618"/>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483100" algn="l"/>
                <a:tab pos="5645150" algn="l"/>
                <a:tab pos="98615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qtf465a.jpg" descr="id:2147488948;FounderCES"/>
          <p:cNvPicPr/>
          <p:nvPr/>
        </p:nvPicPr>
        <p:blipFill>
          <a:blip r:embed="rId2"/>
          <a:stretch>
            <a:fillRect/>
          </a:stretch>
        </p:blipFill>
        <p:spPr>
          <a:xfrm>
            <a:off x="2638822" y="1916832"/>
            <a:ext cx="2232248" cy="1073306"/>
          </a:xfrm>
          <a:prstGeom prst="rect">
            <a:avLst/>
          </a:prstGeom>
        </p:spPr>
      </p:pic>
      <p:pic>
        <p:nvPicPr>
          <p:cNvPr id="5" name="qtf465b.jpg" descr="id:2147488955;FounderCES"/>
          <p:cNvPicPr/>
          <p:nvPr/>
        </p:nvPicPr>
        <p:blipFill>
          <a:blip r:embed="rId3"/>
          <a:stretch>
            <a:fillRect/>
          </a:stretch>
        </p:blipFill>
        <p:spPr>
          <a:xfrm>
            <a:off x="5735166" y="1927655"/>
            <a:ext cx="2088231" cy="1062483"/>
          </a:xfrm>
          <a:prstGeom prst="rect">
            <a:avLst/>
          </a:prstGeom>
        </p:spPr>
      </p:pic>
      <p:sp>
        <p:nvSpPr>
          <p:cNvPr id="6" name="内容占位符 3"/>
          <p:cNvSpPr>
            <a:spLocks noGrp="1"/>
          </p:cNvSpPr>
          <p:nvPr>
            <p:ph idx="1"/>
          </p:nvPr>
        </p:nvSpPr>
        <p:spPr>
          <a:xfrm>
            <a:off x="360854" y="3005940"/>
            <a:ext cx="11485848" cy="656846"/>
          </a:xfrm>
        </p:spPr>
        <p:txBody>
          <a:bodyPr/>
          <a:lstStyle/>
          <a:p>
            <a:pPr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girl asks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“Excuse me. Where’s the park</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7" name="矩形 6"/>
          <p:cNvSpPr/>
          <p:nvPr/>
        </p:nvSpPr>
        <p:spPr>
          <a:xfrm>
            <a:off x="928386" y="2249462"/>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312</TotalTime>
  <Words>2268</Words>
  <Application>Microsoft Office PowerPoint</Application>
  <PresentationFormat>自定义</PresentationFormat>
  <Paragraphs>216</Paragraphs>
  <Slides>31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31</vt:i4>
      </vt:variant>
    </vt:vector>
  </HeadingPairs>
  <TitlesOfParts>
    <vt:vector size="38"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361</cp:revision>
  <dcterms:created xsi:type="dcterms:W3CDTF">2020-11-06T05:24:00Z</dcterms:created>
  <dcterms:modified xsi:type="dcterms:W3CDTF">2025-06-30T07:38:11Z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